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  <p:sldMasterId id="2147483659" r:id="rId2"/>
    <p:sldMasterId id="2147483676" r:id="rId3"/>
    <p:sldMasterId id="2147483689" r:id="rId4"/>
  </p:sldMasterIdLst>
  <p:notesMasterIdLst>
    <p:notesMasterId r:id="rId17"/>
  </p:notesMasterIdLst>
  <p:sldIdLst>
    <p:sldId id="25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60" r:id="rId13"/>
    <p:sldId id="291" r:id="rId14"/>
    <p:sldId id="270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741269B-9C14-46B5-9634-7BF23FF7AF9E}">
          <p14:sldIdLst>
            <p14:sldId id="256"/>
            <p14:sldId id="284"/>
            <p14:sldId id="285"/>
          </p14:sldIdLst>
        </p14:section>
        <p14:section name="Untitled Section" id="{C83AED91-D470-4FCF-972E-8B8A17999FCE}">
          <p14:sldIdLst>
            <p14:sldId id="286"/>
            <p14:sldId id="287"/>
            <p14:sldId id="288"/>
            <p14:sldId id="289"/>
            <p14:sldId id="290"/>
            <p14:sldId id="260"/>
            <p14:sldId id="291"/>
            <p14:sldId id="270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6E6F0B-CFD9-4C37-A911-BA7ECDC98ECA}">
  <a:tblStyle styleId="{3B6E6F0B-CFD9-4C37-A911-BA7ECDC98E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830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9975" y="1373587"/>
            <a:ext cx="3266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915550" y="1373587"/>
            <a:ext cx="3155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20677" y="1149939"/>
            <a:ext cx="3060325" cy="11494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92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014825" y="1427102"/>
            <a:ext cx="2297400" cy="30683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429925" y="1427102"/>
            <a:ext cx="2297400" cy="30683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5845025" y="1427102"/>
            <a:ext cx="2297400" cy="30683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120677" y="1149939"/>
            <a:ext cx="3060325" cy="11494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743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120677" y="1149939"/>
            <a:ext cx="3060325" cy="11494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947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80400" y="4120556"/>
            <a:ext cx="7183200" cy="51952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979CB8"/>
              </a:buClr>
              <a:buSzPts val="1600"/>
              <a:buNone/>
              <a:defRPr sz="16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9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86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77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9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92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7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6" name="Shape 16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10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42" y="3085376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57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7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4" name="Shape 44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10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42" y="3085376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09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8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7" name="Shape 67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31" y="1037702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107728" y="312216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8" name="Shape 78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40" y="-3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2" y="3331427"/>
            <a:ext cx="482890" cy="506303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316725"/>
            <a:ext cx="479648" cy="479648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151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1" name="Shape 91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90" y="2070685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7332942" y="269803"/>
            <a:ext cx="498130" cy="498101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273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81" y="103770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1" name="Shape 111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31" y="3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7424022" y="2343458"/>
            <a:ext cx="329718" cy="522703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4604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6" y="2070678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31" y="3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6" name="Shape 146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47" name="Shape 1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22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31" y="2070678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529854" y="3440573"/>
            <a:ext cx="455351" cy="41422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 flipH="1">
            <a:off x="7192545" y="3387811"/>
            <a:ext cx="302961" cy="27557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692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Death_to_stock_communicate_hands_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Death_to_stock_communicate_hands_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pic>
        <p:nvPicPr>
          <p:cNvPr id="171" name="Shape 171" descr="Death_to_stock_communicate_hands_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3"/>
            <a:ext cx="1037700" cy="10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106248" y="103770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070032" y="1037694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0" y="254934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18691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623698" y="3114516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86236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79" name="Shape 179" descr="DeathtoStock_CreativeSpace4-11.4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700" cy="103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hape 180"/>
          <p:cNvGrpSpPr/>
          <p:nvPr/>
        </p:nvGrpSpPr>
        <p:grpSpPr>
          <a:xfrm>
            <a:off x="7331725" y="290389"/>
            <a:ext cx="514306" cy="456926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633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8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8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6865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1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09" name="Shape 209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7" name="Shape 217"/>
          <p:cNvGrpSpPr/>
          <p:nvPr/>
        </p:nvGrpSpPr>
        <p:grpSpPr>
          <a:xfrm>
            <a:off x="7594617" y="2115525"/>
            <a:ext cx="297651" cy="471862"/>
            <a:chOff x="6718575" y="2318625"/>
            <a:chExt cx="256950" cy="407375"/>
          </a:xfrm>
        </p:grpSpPr>
        <p:sp>
          <p:nvSpPr>
            <p:cNvPr id="218" name="Shape 2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0660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8" y="1861710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8431839" y="1151248"/>
            <a:ext cx="490565" cy="490565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852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11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92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689542" y="3100151"/>
            <a:ext cx="410309" cy="3732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/>
          <p:nvPr/>
        </p:nvSpPr>
        <p:spPr>
          <a:xfrm flipH="1">
            <a:off x="7385585" y="3052605"/>
            <a:ext cx="273000" cy="24832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85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671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812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128154" y="550650"/>
            <a:ext cx="887711" cy="84916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08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906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200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292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90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65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14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1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89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genta">
  <p:cSld name="Title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53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7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650450" y="1372583"/>
            <a:ext cx="58431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74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2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20677" y="1149939"/>
            <a:ext cx="3060325" cy="11494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17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4550" y="517331"/>
            <a:ext cx="7547700" cy="6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2058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958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6046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8238" y="3409950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ka-GE" b="1" dirty="0">
                <a:solidFill>
                  <a:srgbClr val="FF0000"/>
                </a:solidFill>
              </a:rPr>
              <a:t>არ</a:t>
            </a:r>
            <a:r>
              <a:rPr lang="ka-GE" b="1" dirty="0"/>
              <a:t> გადას</a:t>
            </a:r>
            <a:r>
              <a:rPr lang="en-US" sz="6600" b="1" dirty="0">
                <a:solidFill>
                  <a:srgbClr val="FF0000"/>
                </a:solidFill>
              </a:rPr>
              <a:t>C</a:t>
            </a:r>
            <a:r>
              <a:rPr lang="ka-GE" b="1" dirty="0" smtClean="0"/>
              <a:t>ე</a:t>
            </a:r>
            <a:br>
              <a:rPr lang="ka-GE" b="1" dirty="0" smtClean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066800" y="971550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z="2800" b="1" dirty="0" smtClean="0">
                <a:solidFill>
                  <a:schemeClr val="tx1"/>
                </a:solidFill>
              </a:rPr>
              <a:t/>
            </a:r>
            <a:br>
              <a:rPr lang="ka-GE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rgbClr val="FF0000"/>
                </a:solidFill>
              </a:rPr>
              <a:t>არ</a:t>
            </a:r>
            <a:r>
              <a:rPr lang="ka-GE" sz="2800" b="1" dirty="0" smtClean="0">
                <a:solidFill>
                  <a:schemeClr val="tx1"/>
                </a:solidFill>
              </a:rPr>
              <a:t> </a:t>
            </a:r>
            <a:r>
              <a:rPr lang="ka-GE" sz="2800" b="1" dirty="0">
                <a:solidFill>
                  <a:schemeClr val="tx1"/>
                </a:solidFill>
              </a:rPr>
              <a:t>გადას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ka-GE" sz="2800" b="1" dirty="0">
                <a:solidFill>
                  <a:schemeClr val="tx1"/>
                </a:solidFill>
              </a:rPr>
              <a:t>ე</a:t>
            </a:r>
            <a:r>
              <a:rPr lang="ka-GE" sz="2800" dirty="0"/>
              <a:t/>
            </a:r>
            <a:br>
              <a:rPr lang="ka-GE" sz="2800" dirty="0"/>
            </a:b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4797075" cy="306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endParaRPr lang="ka-GE" sz="1800" b="1" dirty="0" smtClean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ka-GE" sz="1800" b="1" dirty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ka-GE" sz="1800" b="1" dirty="0" smtClean="0">
              <a:solidFill>
                <a:srgbClr val="FF0000"/>
              </a:solidFill>
            </a:endParaRPr>
          </a:p>
          <a:p>
            <a:pPr marL="76200" indent="0">
              <a:buNone/>
            </a:pPr>
            <a:r>
              <a:rPr lang="ka-GE" sz="1800" b="1" dirty="0">
                <a:solidFill>
                  <a:srgbClr val="FF0000"/>
                </a:solidFill>
              </a:rPr>
              <a:t> </a:t>
            </a:r>
            <a:r>
              <a:rPr lang="ka-GE" sz="1800" b="1" dirty="0" smtClean="0">
                <a:solidFill>
                  <a:srgbClr val="FF0000"/>
                </a:solidFill>
              </a:rPr>
              <a:t>       </a:t>
            </a:r>
          </a:p>
          <a:p>
            <a:pPr marL="76200" indent="0">
              <a:buNone/>
            </a:pPr>
            <a:r>
              <a:rPr lang="ka-GE" sz="1800" b="1" dirty="0">
                <a:solidFill>
                  <a:srgbClr val="FF0000"/>
                </a:solidFill>
              </a:rPr>
              <a:t> </a:t>
            </a:r>
            <a:r>
              <a:rPr lang="ka-GE" sz="1800" b="1" dirty="0" smtClean="0">
                <a:solidFill>
                  <a:srgbClr val="FF0000"/>
                </a:solidFill>
              </a:rPr>
              <a:t>       </a:t>
            </a:r>
            <a:endParaRPr lang="ka-GE" sz="1800" b="1" dirty="0">
              <a:solidFill>
                <a:srgbClr val="FF0000"/>
              </a:solidFill>
            </a:endParaRPr>
          </a:p>
        </p:txBody>
      </p:sp>
      <p:sp>
        <p:nvSpPr>
          <p:cNvPr id="5" name="Shape 143"/>
          <p:cNvSpPr txBox="1">
            <a:spLocks/>
          </p:cNvSpPr>
          <p:nvPr/>
        </p:nvSpPr>
        <p:spPr>
          <a:xfrm>
            <a:off x="1733550" y="2952750"/>
            <a:ext cx="99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buFont typeface="Varela Round"/>
              <a:buNone/>
            </a:pPr>
            <a:r>
              <a:rPr lang="ka-GE" sz="1050" b="1" dirty="0" smtClean="0">
                <a:solidFill>
                  <a:srgbClr val="FFFFFF"/>
                </a:solidFill>
              </a:rPr>
              <a:t>0-დან</a:t>
            </a:r>
            <a:endParaRPr lang="ka-GE" sz="1050" b="1" dirty="0">
              <a:solidFill>
                <a:srgbClr val="FFFFFF"/>
              </a:solidFill>
            </a:endParaRPr>
          </a:p>
          <a:p>
            <a:pPr marL="76200" indent="0">
              <a:buFont typeface="Varela Round"/>
              <a:buNone/>
            </a:pPr>
            <a:r>
              <a:rPr lang="ka-GE" sz="1050" b="1" dirty="0">
                <a:solidFill>
                  <a:srgbClr val="FFFFFF"/>
                </a:solidFill>
              </a:rPr>
              <a:t> </a:t>
            </a:r>
            <a:r>
              <a:rPr lang="ka-GE" sz="1050" b="1" dirty="0" smtClean="0">
                <a:solidFill>
                  <a:srgbClr val="FFFFFF"/>
                </a:solidFill>
              </a:rPr>
              <a:t>60-მდე</a:t>
            </a:r>
            <a:endParaRPr lang="ka-GE" sz="105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78692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1"/>
                </a:solidFill>
              </a:rPr>
              <a:t> 21 აპრილი - 3 წელი პროგრამის ამოქმედებიდან</a:t>
            </a:r>
          </a:p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1"/>
                </a:solidFill>
              </a:rPr>
              <a:t>მინისტრის ლექცია </a:t>
            </a:r>
            <a:r>
              <a:rPr lang="en-US" dirty="0">
                <a:solidFill>
                  <a:schemeClr val="tx1"/>
                </a:solidFill>
              </a:rPr>
              <a:t>C </a:t>
            </a:r>
            <a:r>
              <a:rPr lang="ka-GE" dirty="0">
                <a:solidFill>
                  <a:schemeClr val="tx1"/>
                </a:solidFill>
              </a:rPr>
              <a:t>ჰეპატიტის </a:t>
            </a:r>
            <a:r>
              <a:rPr lang="ka-GE" dirty="0" smtClean="0">
                <a:solidFill>
                  <a:schemeClr val="tx1"/>
                </a:solidFill>
              </a:rPr>
              <a:t>თემაზე</a:t>
            </a: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1"/>
                </a:solidFill>
              </a:rPr>
              <a:t>განკურნებულ პაცინტთა თემის პრეზენტაცია </a:t>
            </a: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1"/>
                </a:solidFill>
              </a:rPr>
              <a:t>სკრინინგ აქციაები თბილისსა და რეგიონებში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err="1" smtClean="0">
                <a:solidFill>
                  <a:schemeClr val="tx1"/>
                </a:solidFill>
              </a:rPr>
              <a:t>Flashmob</a:t>
            </a:r>
            <a:endParaRPr lang="ka-GE" dirty="0" smtClean="0">
              <a:solidFill>
                <a:schemeClr val="tx1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1"/>
                </a:solidFill>
              </a:rPr>
              <a:t>კონცერტი ღია ცის ქვეშ</a:t>
            </a: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1"/>
                </a:solidFill>
              </a:rPr>
              <a:t>შენობების განათება - წითელი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ka-GE" dirty="0" smtClean="0">
              <a:solidFill>
                <a:srgbClr val="FF0000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ka-GE" dirty="0">
              <a:solidFill>
                <a:schemeClr val="tx1"/>
              </a:solidFill>
            </a:endParaRPr>
          </a:p>
          <a:p>
            <a:r>
              <a:rPr lang="ka-GE" b="1" dirty="0" smtClean="0">
                <a:solidFill>
                  <a:schemeClr val="tx1"/>
                </a:solidFill>
              </a:rPr>
              <a:t>გადაცემები: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1"/>
                </a:solidFill>
              </a:rPr>
              <a:t>გადაცემა „ექიმები“</a:t>
            </a:r>
          </a:p>
          <a:p>
            <a:pPr marL="285750" indent="-285750"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X-</a:t>
            </a:r>
            <a:r>
              <a:rPr lang="ka-GE" dirty="0" smtClean="0">
                <a:solidFill>
                  <a:schemeClr val="tx1"/>
                </a:solidFill>
              </a:rPr>
              <a:t>ფაქტორი</a:t>
            </a: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1"/>
                </a:solidFill>
              </a:rPr>
              <a:t>პრაიმ შოუ</a:t>
            </a: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1"/>
                </a:solidFill>
              </a:rPr>
              <a:t>მაია ასათიანის თოქ-შოუ</a:t>
            </a:r>
          </a:p>
          <a:p>
            <a:endParaRPr lang="ka-GE" dirty="0" smtClean="0">
              <a:solidFill>
                <a:schemeClr val="tx1"/>
              </a:solidFill>
            </a:endParaRPr>
          </a:p>
          <a:p>
            <a:endParaRPr lang="ka-GE" dirty="0" smtClean="0">
              <a:solidFill>
                <a:schemeClr val="tx1"/>
              </a:solidFill>
            </a:endParaRPr>
          </a:p>
          <a:p>
            <a:endParaRPr lang="ka-G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5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ctrTitle" idx="4294967295"/>
          </p:nvPr>
        </p:nvSpPr>
        <p:spPr>
          <a:xfrm>
            <a:off x="838200" y="219075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12000" dirty="0" smtClean="0"/>
              <a:t>4</a:t>
            </a:r>
            <a:r>
              <a:rPr lang="en-US" sz="12000" dirty="0" smtClean="0"/>
              <a:t>0</a:t>
            </a:r>
            <a:r>
              <a:rPr sz="12000" dirty="0" smtClean="0"/>
              <a:t> 0</a:t>
            </a:r>
            <a:r>
              <a:rPr lang="en-US" sz="12000" dirty="0" smtClean="0"/>
              <a:t>3</a:t>
            </a:r>
            <a:r>
              <a:rPr lang="en-US" sz="12000" dirty="0"/>
              <a:t>4</a:t>
            </a:r>
            <a:r>
              <a:rPr sz="12000" dirty="0" smtClean="0"/>
              <a:t> </a:t>
            </a:r>
            <a:endParaRPr sz="12000" dirty="0"/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4294967295"/>
          </p:nvPr>
        </p:nvSpPr>
        <p:spPr>
          <a:xfrm>
            <a:off x="914400" y="3105150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ka-GE" dirty="0" smtClean="0"/>
              <a:t>განკურნებული </a:t>
            </a:r>
            <a:r>
              <a:rPr lang="ka-GE" dirty="0"/>
              <a:t>პაციენტები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066800" y="971550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z="2800" b="1" dirty="0" smtClean="0">
                <a:solidFill>
                  <a:schemeClr val="tx1"/>
                </a:solidFill>
              </a:rPr>
              <a:t/>
            </a:r>
            <a:br>
              <a:rPr lang="ka-GE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rgbClr val="FF0000"/>
                </a:solidFill>
              </a:rPr>
              <a:t>არ</a:t>
            </a:r>
            <a:r>
              <a:rPr lang="ka-GE" sz="2800" b="1" dirty="0" smtClean="0">
                <a:solidFill>
                  <a:schemeClr val="tx1"/>
                </a:solidFill>
              </a:rPr>
              <a:t> </a:t>
            </a:r>
            <a:r>
              <a:rPr lang="ka-GE" sz="2800" b="1" dirty="0">
                <a:solidFill>
                  <a:schemeClr val="tx1"/>
                </a:solidFill>
              </a:rPr>
              <a:t>გადას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ka-GE" sz="2800" b="1" dirty="0">
                <a:solidFill>
                  <a:schemeClr val="tx1"/>
                </a:solidFill>
              </a:rPr>
              <a:t>ე</a:t>
            </a:r>
            <a:r>
              <a:rPr lang="ka-GE" sz="2800" dirty="0"/>
              <a:t/>
            </a:r>
            <a:br>
              <a:rPr lang="ka-GE" sz="2800" dirty="0"/>
            </a:b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4797075" cy="306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endParaRPr lang="ka-GE" sz="1800" b="1" dirty="0" smtClean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ka-GE" sz="1800" b="1" dirty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ka-GE" sz="1800" b="1" dirty="0" smtClean="0">
              <a:solidFill>
                <a:srgbClr val="FF0000"/>
              </a:solidFill>
            </a:endParaRPr>
          </a:p>
          <a:p>
            <a:pPr marL="76200" indent="0">
              <a:buNone/>
            </a:pPr>
            <a:r>
              <a:rPr lang="ka-GE" sz="1800" b="1" dirty="0">
                <a:solidFill>
                  <a:srgbClr val="FF0000"/>
                </a:solidFill>
              </a:rPr>
              <a:t> </a:t>
            </a:r>
            <a:r>
              <a:rPr lang="ka-GE" sz="1800" b="1" dirty="0" smtClean="0">
                <a:solidFill>
                  <a:srgbClr val="FF0000"/>
                </a:solidFill>
              </a:rPr>
              <a:t>       </a:t>
            </a:r>
          </a:p>
          <a:p>
            <a:pPr marL="76200" indent="0">
              <a:buNone/>
            </a:pPr>
            <a:r>
              <a:rPr lang="ka-GE" sz="1800" b="1" dirty="0">
                <a:solidFill>
                  <a:srgbClr val="FF0000"/>
                </a:solidFill>
              </a:rPr>
              <a:t> </a:t>
            </a:r>
            <a:r>
              <a:rPr lang="ka-GE" sz="1800" b="1" dirty="0" smtClean="0">
                <a:solidFill>
                  <a:srgbClr val="FF0000"/>
                </a:solidFill>
              </a:rPr>
              <a:t>       </a:t>
            </a:r>
            <a:endParaRPr lang="ka-GE" sz="1800" b="1" dirty="0">
              <a:solidFill>
                <a:srgbClr val="FF0000"/>
              </a:solidFill>
            </a:endParaRPr>
          </a:p>
        </p:txBody>
      </p:sp>
      <p:sp>
        <p:nvSpPr>
          <p:cNvPr id="5" name="Shape 143"/>
          <p:cNvSpPr txBox="1">
            <a:spLocks/>
          </p:cNvSpPr>
          <p:nvPr/>
        </p:nvSpPr>
        <p:spPr>
          <a:xfrm>
            <a:off x="1733550" y="2952750"/>
            <a:ext cx="99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buFont typeface="Varela Round"/>
              <a:buNone/>
            </a:pPr>
            <a:r>
              <a:rPr lang="ka-GE" sz="1050" b="1" dirty="0" smtClean="0">
                <a:solidFill>
                  <a:srgbClr val="FFFFFF"/>
                </a:solidFill>
              </a:rPr>
              <a:t>0-დან</a:t>
            </a:r>
            <a:endParaRPr lang="ka-GE" sz="1050" b="1" dirty="0">
              <a:solidFill>
                <a:srgbClr val="FFFFFF"/>
              </a:solidFill>
            </a:endParaRPr>
          </a:p>
          <a:p>
            <a:pPr marL="76200" indent="0">
              <a:buFont typeface="Varela Round"/>
              <a:buNone/>
            </a:pPr>
            <a:r>
              <a:rPr lang="ka-GE" sz="1050" b="1" dirty="0">
                <a:solidFill>
                  <a:srgbClr val="FFFFFF"/>
                </a:solidFill>
              </a:rPr>
              <a:t> </a:t>
            </a:r>
            <a:r>
              <a:rPr lang="ka-GE" sz="1050" b="1" dirty="0" smtClean="0">
                <a:solidFill>
                  <a:srgbClr val="FFFFFF"/>
                </a:solidFill>
              </a:rPr>
              <a:t>60-მდე</a:t>
            </a:r>
            <a:endParaRPr lang="ka-GE" sz="105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78692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dirty="0" smtClean="0"/>
              <a:t>კამპანია</a:t>
            </a:r>
            <a:r>
              <a:rPr lang="en-US" dirty="0" smtClean="0"/>
              <a:t> STOP </a:t>
            </a:r>
            <a:r>
              <a:rPr lang="en-US" dirty="0" smtClean="0">
                <a:solidFill>
                  <a:srgbClr val="FF0000"/>
                </a:solidFill>
              </a:rPr>
              <a:t>C  </a:t>
            </a:r>
            <a:r>
              <a:rPr lang="ka-GE" dirty="0" smtClean="0">
                <a:solidFill>
                  <a:srgbClr val="FF0000"/>
                </a:solidFill>
              </a:rPr>
              <a:t> </a:t>
            </a:r>
          </a:p>
          <a:p>
            <a:endParaRPr lang="ka-GE" dirty="0" smtClean="0"/>
          </a:p>
          <a:p>
            <a:endParaRPr lang="ka-G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/>
          <a:stretch/>
        </p:blipFill>
        <p:spPr>
          <a:xfrm>
            <a:off x="2514600" y="1325434"/>
            <a:ext cx="1664043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85" y="1786920"/>
            <a:ext cx="1762915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15" y="1325434"/>
            <a:ext cx="1570910" cy="104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86920"/>
            <a:ext cx="1676400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64" y="1285140"/>
            <a:ext cx="1350736" cy="1090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0621" y="334541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dirty="0" smtClean="0"/>
              <a:t>კამპანია</a:t>
            </a:r>
            <a:r>
              <a:rPr lang="en-US" dirty="0" smtClean="0"/>
              <a:t> #</a:t>
            </a:r>
            <a:r>
              <a:rPr lang="ka-GE" dirty="0" smtClean="0"/>
              <a:t>განიკურნე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ka-GE" dirty="0" smtClean="0">
                <a:solidFill>
                  <a:srgbClr val="FF0000"/>
                </a:solidFill>
              </a:rPr>
              <a:t> </a:t>
            </a:r>
          </a:p>
          <a:p>
            <a:endParaRPr lang="ka-GE" dirty="0" smtClean="0"/>
          </a:p>
          <a:p>
            <a:endParaRPr lang="ka-G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65" y="3029301"/>
            <a:ext cx="1154732" cy="1632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3" y="3029301"/>
            <a:ext cx="1163463" cy="16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ka-GE" b="1" dirty="0">
                <a:solidFill>
                  <a:srgbClr val="FF0000"/>
                </a:solidFill>
              </a:rPr>
              <a:t>არ</a:t>
            </a:r>
            <a:r>
              <a:rPr lang="ka-GE" b="1" dirty="0">
                <a:solidFill>
                  <a:schemeClr val="tx1"/>
                </a:solidFill>
              </a:rPr>
              <a:t> გადას</a:t>
            </a: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ka-GE" b="1" dirty="0">
                <a:solidFill>
                  <a:schemeClr val="tx1"/>
                </a:solidFill>
              </a:rPr>
              <a:t>ე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914402" y="1583663"/>
            <a:ext cx="3470925" cy="165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b="1" dirty="0" smtClean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მ</a:t>
            </a:r>
            <a:r>
              <a:rPr lang="ka-GE" b="1" dirty="0" smtClean="0">
                <a:solidFill>
                  <a:schemeClr val="tx1"/>
                </a:solidFill>
                <a:latin typeface="Varela Round"/>
                <a:ea typeface="Varela Round"/>
                <a:cs typeface="Varela Round"/>
                <a:sym typeface="Varela Round"/>
              </a:rPr>
              <a:t>იზანი:</a:t>
            </a:r>
            <a:endParaRPr dirty="0">
              <a:solidFill>
                <a:schemeClr val="tx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ka-GE" dirty="0" smtClean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მეტი </a:t>
            </a:r>
            <a:r>
              <a:rPr lang="ka-GE" dirty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მოქალაქის </a:t>
            </a:r>
            <a:r>
              <a:rPr lang="ka-GE" dirty="0" smtClean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დასკრინინგება</a:t>
            </a:r>
            <a:r>
              <a:rPr lang="ka-GE" dirty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endParaRPr lang="ka-GE" dirty="0" smtClean="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C </a:t>
            </a:r>
            <a:r>
              <a:rPr lang="ka-GE" dirty="0" smtClean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დადებითი </a:t>
            </a:r>
            <a:r>
              <a:rPr lang="ka-GE" dirty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პაციენტების </a:t>
            </a:r>
            <a:r>
              <a:rPr lang="ka-GE" dirty="0" smtClean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ჩართვა </a:t>
            </a:r>
            <a:r>
              <a:rPr lang="ka-GE" dirty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მკურნალობის </a:t>
            </a:r>
            <a:r>
              <a:rPr lang="ka-GE" dirty="0" smtClean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პროცესში</a:t>
            </a:r>
          </a:p>
          <a:p>
            <a:pPr>
              <a:spcBef>
                <a:spcPts val="600"/>
              </a:spcBef>
            </a:pPr>
            <a:endParaRPr dirty="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717908" y="1583663"/>
            <a:ext cx="3324900" cy="165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ka-GE" sz="1200" b="1" dirty="0" smtClean="0">
                <a:solidFill>
                  <a:srgbClr val="FF0000"/>
                </a:solidFill>
              </a:rPr>
              <a:t>არ</a:t>
            </a:r>
            <a:r>
              <a:rPr lang="ka-GE" sz="1200" b="1" dirty="0" smtClean="0">
                <a:solidFill>
                  <a:schemeClr val="tx1"/>
                </a:solidFill>
              </a:rPr>
              <a:t> </a:t>
            </a:r>
            <a:r>
              <a:rPr lang="ka-GE" sz="1200" b="1" dirty="0">
                <a:solidFill>
                  <a:schemeClr val="tx1"/>
                </a:solidFill>
              </a:rPr>
              <a:t>გადას</a:t>
            </a:r>
            <a:r>
              <a:rPr lang="en-US" sz="1800" b="1" dirty="0">
                <a:solidFill>
                  <a:srgbClr val="FF0000"/>
                </a:solidFill>
              </a:rPr>
              <a:t>C</a:t>
            </a:r>
            <a:r>
              <a:rPr lang="ka-GE" sz="1200" b="1" dirty="0" smtClean="0">
                <a:solidFill>
                  <a:schemeClr val="tx1"/>
                </a:solidFill>
              </a:rPr>
              <a:t>ე</a:t>
            </a:r>
          </a:p>
          <a:p>
            <a:pPr>
              <a:spcBef>
                <a:spcPts val="600"/>
              </a:spcBef>
            </a:pPr>
            <a:r>
              <a:rPr lang="ka-GE" dirty="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მოქალაქეებს, მარტვად, მათთვის გასაგებ ენაზე ავუხსნათ, რომ ისინი საფრთხეს არა მარტო საკუთარ თავს, არამედ გარშემომყოფებსაც  უქმნიან</a:t>
            </a:r>
          </a:p>
          <a:p>
            <a:pPr>
              <a:spcBef>
                <a:spcPts val="600"/>
              </a:spcBef>
            </a:pPr>
            <a:endParaRPr lang="ka-GE" sz="12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sz="1200" dirty="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spcBef>
                <a:spcPts val="600"/>
              </a:spcBef>
            </a:pPr>
            <a:endParaRPr sz="1200" dirty="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04852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/>
          </p:nvPr>
        </p:nvSpPr>
        <p:spPr>
          <a:xfrm>
            <a:off x="1981200" y="127635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z="1400" dirty="0"/>
              <a:t>ყოველდღიურად უამრავ აქტივობას ვახორციელებთ, ერთმანეთს გადავცემთ დადებით თუ უარყოფით ემოციებს, შეგრძნებებს, ცოდნას, გამოცდილებას, იდეებს და ა.შ </a:t>
            </a:r>
            <a:br>
              <a:rPr lang="ka-GE" sz="1400" dirty="0"/>
            </a:br>
            <a:r>
              <a:rPr lang="ka-GE" sz="1400" dirty="0"/>
              <a:t/>
            </a:r>
            <a:br>
              <a:rPr lang="ka-GE" sz="1400" dirty="0"/>
            </a:br>
            <a:r>
              <a:rPr lang="ka-GE" sz="1400" dirty="0"/>
              <a:t> </a:t>
            </a:r>
            <a:endParaRPr sz="1400" dirty="0"/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1"/>
          </p:nvPr>
        </p:nvSpPr>
        <p:spPr>
          <a:xfrm>
            <a:off x="2057400" y="2419350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ka-GE" dirty="0" smtClean="0">
                <a:solidFill>
                  <a:schemeClr val="tx1"/>
                </a:solidFill>
              </a:rPr>
              <a:t>ასევე</a:t>
            </a:r>
            <a:r>
              <a:rPr lang="ka-GE" dirty="0">
                <a:solidFill>
                  <a:schemeClr val="tx1"/>
                </a:solidFill>
              </a:rPr>
              <a:t>, მარტივად შეგვიძლია გადავცეთ</a:t>
            </a:r>
            <a:r>
              <a:rPr lang="ka-GE" dirty="0"/>
              <a:t> </a:t>
            </a:r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ka-GE" dirty="0" smtClean="0">
                <a:solidFill>
                  <a:schemeClr val="tx1"/>
                </a:solidFill>
              </a:rPr>
              <a:t>ჰეპატიტი</a:t>
            </a:r>
          </a:p>
          <a:p>
            <a:pPr marL="0" indent="0"/>
            <a:endParaRPr lang="ka-GE" dirty="0" smtClean="0"/>
          </a:p>
          <a:p>
            <a:pPr marL="0" indent="0"/>
            <a:endParaRPr lang="ka-GE" dirty="0"/>
          </a:p>
          <a:p>
            <a:pPr marL="0" indent="0"/>
            <a:r>
              <a:rPr lang="ka-GE" dirty="0" smtClean="0"/>
              <a:t>არა </a:t>
            </a:r>
            <a:r>
              <a:rPr lang="ka-GE" dirty="0"/>
              <a:t>მხოლოდ როგორც დაავადება, არამედ მასთან დაკავშირებული უარყოფითი შეგრძნებები</a:t>
            </a:r>
            <a:br>
              <a:rPr lang="ka-GE" dirty="0"/>
            </a:br>
            <a:endParaRPr lang="ka-GE" dirty="0" smtClean="0">
              <a:solidFill>
                <a:schemeClr val="tx1"/>
              </a:solidFill>
            </a:endParaRPr>
          </a:p>
          <a:p>
            <a:pPr marL="0" indent="0"/>
            <a:endParaRPr lang="ka-GE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06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60927" y="511275"/>
            <a:ext cx="49467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ka-GE" sz="3200" b="1" dirty="0">
                <a:solidFill>
                  <a:srgbClr val="FF0000"/>
                </a:solidFill>
              </a:rPr>
              <a:t>არ</a:t>
            </a:r>
            <a:r>
              <a:rPr lang="ka-GE" sz="3200" b="1" dirty="0">
                <a:solidFill>
                  <a:schemeClr val="tx1"/>
                </a:solidFill>
              </a:rPr>
              <a:t> გადას</a:t>
            </a: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ka-GE" sz="3200" b="1" dirty="0">
                <a:solidFill>
                  <a:schemeClr val="tx1"/>
                </a:solidFill>
              </a:rPr>
              <a:t>ე</a:t>
            </a:r>
            <a:endParaRPr sz="3000" dirty="0"/>
          </a:p>
        </p:txBody>
      </p:sp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348280" y="2165055"/>
            <a:ext cx="1899623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sz="1200" dirty="0" smtClean="0"/>
              <a:t>რ</a:t>
            </a:r>
            <a:r>
              <a:rPr lang="ka-GE" sz="1200" dirty="0" smtClean="0"/>
              <a:t>ოდესაც </a:t>
            </a:r>
            <a:r>
              <a:rPr lang="ka-GE" sz="1200" dirty="0"/>
              <a:t>არ ვიტარებთ </a:t>
            </a:r>
            <a:endParaRPr lang="ka-GE" sz="1200" dirty="0" smtClean="0"/>
          </a:p>
          <a:p>
            <a:pPr marL="0" indent="0" algn="ctr">
              <a:buNone/>
            </a:pPr>
            <a:r>
              <a:rPr lang="ka-GE" sz="1200" dirty="0" smtClean="0"/>
              <a:t>სკრინინგს</a:t>
            </a:r>
            <a:endParaRPr lang="ka-GE" sz="12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4" name="Shape 147"/>
          <p:cNvSpPr/>
          <p:nvPr/>
        </p:nvSpPr>
        <p:spPr>
          <a:xfrm>
            <a:off x="304804" y="1504952"/>
            <a:ext cx="2138977" cy="205027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48"/>
          <p:cNvSpPr/>
          <p:nvPr/>
        </p:nvSpPr>
        <p:spPr>
          <a:xfrm>
            <a:off x="2111532" y="1504952"/>
            <a:ext cx="2138892" cy="2158411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267"/>
          <p:cNvSpPr txBox="1">
            <a:spLocks noGrp="1"/>
          </p:cNvSpPr>
          <p:nvPr>
            <p:ph type="body" idx="2"/>
          </p:nvPr>
        </p:nvSpPr>
        <p:spPr>
          <a:xfrm>
            <a:off x="2231170" y="2165055"/>
            <a:ext cx="1899623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ka-GE" sz="1200" dirty="0" smtClean="0"/>
              <a:t>არ </a:t>
            </a:r>
            <a:r>
              <a:rPr lang="ka-GE" sz="1200" dirty="0"/>
              <a:t>ვიცით ჩვენი სტატუსი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" name="Shape 149"/>
          <p:cNvSpPr/>
          <p:nvPr/>
        </p:nvSpPr>
        <p:spPr>
          <a:xfrm>
            <a:off x="3937390" y="1512160"/>
            <a:ext cx="2138977" cy="205027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67"/>
          <p:cNvSpPr txBox="1">
            <a:spLocks noGrp="1"/>
          </p:cNvSpPr>
          <p:nvPr>
            <p:ph type="body" idx="2"/>
          </p:nvPr>
        </p:nvSpPr>
        <p:spPr>
          <a:xfrm>
            <a:off x="4201755" y="2114590"/>
            <a:ext cx="1899622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ka-GE" sz="1200" dirty="0" smtClean="0"/>
              <a:t>პოტენციური </a:t>
            </a:r>
            <a:r>
              <a:rPr lang="ka-GE" sz="1200" dirty="0"/>
              <a:t>საფრთხე გარშემომყოფებისთვის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56829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243">
            <a:off x="5000085" y="485873"/>
            <a:ext cx="1677420" cy="1118280"/>
          </a:xfrm>
          <a:prstGeom prst="rect">
            <a:avLst/>
          </a:prstGeom>
        </p:spPr>
      </p:pic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2247900" y="551563"/>
            <a:ext cx="43434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buNone/>
            </a:pPr>
            <a:r>
              <a:rPr lang="ka-GE" i="0" dirty="0" smtClean="0"/>
              <a:t>საყოფაცხოვრებო ნივთები </a:t>
            </a:r>
            <a:endParaRPr lang="ka-GE" i="0" dirty="0"/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4" name="Shape 266"/>
          <p:cNvSpPr txBox="1">
            <a:spLocks/>
          </p:cNvSpPr>
          <p:nvPr/>
        </p:nvSpPr>
        <p:spPr>
          <a:xfrm>
            <a:off x="304800" y="232890"/>
            <a:ext cx="49467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a-GE" sz="3200" b="1" dirty="0" smtClean="0">
                <a:solidFill>
                  <a:srgbClr val="FF0000"/>
                </a:solidFill>
              </a:rPr>
              <a:t>არ</a:t>
            </a:r>
            <a:r>
              <a:rPr lang="ka-GE" sz="3200" b="1" dirty="0" smtClean="0">
                <a:solidFill>
                  <a:schemeClr val="tx1"/>
                </a:solidFill>
              </a:rPr>
              <a:t> გადას</a:t>
            </a:r>
            <a:r>
              <a:rPr lang="en-US" sz="4400" b="1" dirty="0" smtClean="0">
                <a:solidFill>
                  <a:srgbClr val="FF0000"/>
                </a:solidFill>
              </a:rPr>
              <a:t>C</a:t>
            </a:r>
            <a:r>
              <a:rPr lang="ka-GE" sz="3200" b="1" dirty="0" smtClean="0">
                <a:solidFill>
                  <a:schemeClr val="tx1"/>
                </a:solidFill>
              </a:rPr>
              <a:t>ე</a:t>
            </a:r>
            <a:endParaRPr lang="ka-GE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26" y="1189607"/>
            <a:ext cx="1612921" cy="1612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89605"/>
            <a:ext cx="1828800" cy="1371600"/>
          </a:xfrm>
          <a:prstGeom prst="rect">
            <a:avLst/>
          </a:prstGeom>
        </p:spPr>
      </p:pic>
      <p:sp>
        <p:nvSpPr>
          <p:cNvPr id="8" name="Shape 286"/>
          <p:cNvSpPr txBox="1">
            <a:spLocks/>
          </p:cNvSpPr>
          <p:nvPr/>
        </p:nvSpPr>
        <p:spPr>
          <a:xfrm>
            <a:off x="2049558" y="2802526"/>
            <a:ext cx="214144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■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□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▫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▫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○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■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●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○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■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l">
              <a:buFont typeface="Arvo"/>
              <a:buNone/>
            </a:pPr>
            <a:endParaRPr lang="ka-GE" i="0" dirty="0" smtClean="0"/>
          </a:p>
          <a:p>
            <a:pPr marL="0" indent="0" algn="l">
              <a:buFont typeface="Arvo"/>
              <a:buNone/>
            </a:pPr>
            <a:r>
              <a:rPr lang="ka-GE" i="0" dirty="0" smtClean="0"/>
              <a:t>დედიდან შვილზე</a:t>
            </a:r>
            <a:endParaRPr lang="ka-GE" i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10" y="2893858"/>
            <a:ext cx="1285790" cy="1489388"/>
          </a:xfrm>
          <a:prstGeom prst="rect">
            <a:avLst/>
          </a:prstGeom>
        </p:spPr>
      </p:pic>
      <p:sp>
        <p:nvSpPr>
          <p:cNvPr id="10" name="Shape 286"/>
          <p:cNvSpPr txBox="1">
            <a:spLocks/>
          </p:cNvSpPr>
          <p:nvPr/>
        </p:nvSpPr>
        <p:spPr>
          <a:xfrm>
            <a:off x="5528748" y="3198012"/>
            <a:ext cx="2141442" cy="44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■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□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▫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vo"/>
              <a:buChar char="▫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○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■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●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○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vo"/>
              <a:buChar char="■"/>
              <a:defRPr sz="1600" b="0" i="1" u="none" strike="noStrike" cap="none">
                <a:solidFill>
                  <a:srgbClr val="4D778A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l">
              <a:buFont typeface="Arvo"/>
              <a:buNone/>
            </a:pPr>
            <a:endParaRPr lang="ka-GE" i="0" dirty="0" smtClean="0"/>
          </a:p>
          <a:p>
            <a:pPr marL="0" indent="0" algn="l">
              <a:buFont typeface="Arvo"/>
              <a:buNone/>
            </a:pPr>
            <a:r>
              <a:rPr lang="ka-GE" i="0" dirty="0" smtClean="0"/>
              <a:t>სქესობრივი </a:t>
            </a:r>
            <a:r>
              <a:rPr lang="ka-GE" i="0" dirty="0" smtClean="0"/>
              <a:t>გზით</a:t>
            </a:r>
          </a:p>
          <a:p>
            <a:pPr marL="0" indent="0" algn="l">
              <a:buFont typeface="Arvo"/>
              <a:buNone/>
            </a:pPr>
            <a:endParaRPr lang="ka-GE" i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>
          <a:xfrm>
            <a:off x="6054544" y="3638552"/>
            <a:ext cx="1578930" cy="116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24212"/>
          <a:stretch/>
        </p:blipFill>
        <p:spPr>
          <a:xfrm>
            <a:off x="2263605" y="1581150"/>
            <a:ext cx="1221260" cy="1352550"/>
          </a:xfrm>
          <a:prstGeom prst="rect">
            <a:avLst/>
          </a:prstGeom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895600" y="209550"/>
            <a:ext cx="2514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a-GE" dirty="0" smtClean="0"/>
              <a:t>ვიდეო </a:t>
            </a:r>
            <a:r>
              <a:rPr lang="ka-GE" dirty="0"/>
              <a:t>რგოლი</a:t>
            </a: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83435" y="811447"/>
            <a:ext cx="5181600" cy="4217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ka-GE" sz="2400" dirty="0" smtClean="0"/>
              <a:t>ჩვენ </a:t>
            </a:r>
            <a:r>
              <a:rPr lang="ka-GE" sz="2400" dirty="0"/>
              <a:t>გადავ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ka-GE" sz="2400" dirty="0" smtClean="0"/>
              <a:t>ემთ:</a:t>
            </a:r>
          </a:p>
          <a:p>
            <a:pPr marL="0" indent="0">
              <a:buNone/>
            </a:pPr>
            <a:r>
              <a:rPr lang="ka-GE" dirty="0" smtClean="0"/>
              <a:t> </a:t>
            </a:r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სიყვარულს </a:t>
            </a:r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Shape 128"/>
          <p:cNvSpPr/>
          <p:nvPr/>
        </p:nvSpPr>
        <p:spPr>
          <a:xfrm rot="2430209">
            <a:off x="2529185" y="194149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158786" y="1505272"/>
            <a:ext cx="1430898" cy="1504309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Shape 125"/>
          <p:cNvSpPr txBox="1">
            <a:spLocks/>
          </p:cNvSpPr>
          <p:nvPr/>
        </p:nvSpPr>
        <p:spPr>
          <a:xfrm>
            <a:off x="4842865" y="1158991"/>
            <a:ext cx="2514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ka-GE" sz="2000" dirty="0" smtClean="0"/>
              <a:t>მზრუნველობას</a:t>
            </a:r>
            <a:endParaRPr lang="ka-G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 r="29970" b="9132"/>
          <a:stretch/>
        </p:blipFill>
        <p:spPr>
          <a:xfrm>
            <a:off x="7357465" y="929115"/>
            <a:ext cx="1494092" cy="1364866"/>
          </a:xfrm>
          <a:prstGeom prst="rect">
            <a:avLst/>
          </a:prstGeom>
        </p:spPr>
      </p:pic>
      <p:sp>
        <p:nvSpPr>
          <p:cNvPr id="12" name="Shape 130"/>
          <p:cNvSpPr/>
          <p:nvPr/>
        </p:nvSpPr>
        <p:spPr>
          <a:xfrm>
            <a:off x="7217914" y="811449"/>
            <a:ext cx="1752600" cy="1600199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125"/>
          <p:cNvSpPr txBox="1">
            <a:spLocks/>
          </p:cNvSpPr>
          <p:nvPr/>
        </p:nvSpPr>
        <p:spPr>
          <a:xfrm>
            <a:off x="3789863" y="1827060"/>
            <a:ext cx="1447800" cy="58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ka-GE" sz="2000" dirty="0" smtClean="0"/>
              <a:t>ცოდნას</a:t>
            </a:r>
            <a:endParaRPr lang="ka-G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r="3473"/>
          <a:stretch/>
        </p:blipFill>
        <p:spPr>
          <a:xfrm>
            <a:off x="4513767" y="2312733"/>
            <a:ext cx="1879211" cy="1428750"/>
          </a:xfrm>
          <a:prstGeom prst="rect">
            <a:avLst/>
          </a:prstGeom>
        </p:spPr>
      </p:pic>
      <p:sp>
        <p:nvSpPr>
          <p:cNvPr id="18" name="Shape 130"/>
          <p:cNvSpPr/>
          <p:nvPr/>
        </p:nvSpPr>
        <p:spPr>
          <a:xfrm>
            <a:off x="4367542" y="2227010"/>
            <a:ext cx="2109458" cy="1600199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125"/>
          <p:cNvSpPr txBox="1">
            <a:spLocks/>
          </p:cNvSpPr>
          <p:nvPr/>
        </p:nvSpPr>
        <p:spPr>
          <a:xfrm>
            <a:off x="457200" y="3126021"/>
            <a:ext cx="1447800" cy="58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ka-GE" sz="2000" dirty="0" smtClean="0"/>
              <a:t>სიხარულს</a:t>
            </a:r>
            <a:endParaRPr lang="ka-G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7"/>
          <a:stretch/>
        </p:blipFill>
        <p:spPr>
          <a:xfrm>
            <a:off x="1985781" y="3562350"/>
            <a:ext cx="1787153" cy="1352550"/>
          </a:xfrm>
          <a:prstGeom prst="rect">
            <a:avLst/>
          </a:prstGeom>
        </p:spPr>
      </p:pic>
      <p:sp>
        <p:nvSpPr>
          <p:cNvPr id="21" name="Shape 130"/>
          <p:cNvSpPr/>
          <p:nvPr/>
        </p:nvSpPr>
        <p:spPr>
          <a:xfrm>
            <a:off x="1866637" y="3418316"/>
            <a:ext cx="2025432" cy="1600199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92" y="3465609"/>
            <a:ext cx="1546032" cy="1546032"/>
          </a:xfrm>
          <a:prstGeom prst="rect">
            <a:avLst/>
          </a:prstGeom>
        </p:spPr>
      </p:pic>
      <p:sp>
        <p:nvSpPr>
          <p:cNvPr id="23" name="Shape 125"/>
          <p:cNvSpPr txBox="1">
            <a:spLocks/>
          </p:cNvSpPr>
          <p:nvPr/>
        </p:nvSpPr>
        <p:spPr>
          <a:xfrm>
            <a:off x="6934200" y="2977764"/>
            <a:ext cx="1600200" cy="58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smtClean="0"/>
              <a:t>C </a:t>
            </a:r>
            <a:r>
              <a:rPr lang="ka-GE" sz="2000" dirty="0" smtClean="0"/>
              <a:t>ჰეპატიტს</a:t>
            </a:r>
            <a:endParaRPr lang="ka-GE" sz="2000" dirty="0"/>
          </a:p>
        </p:txBody>
      </p:sp>
      <p:sp>
        <p:nvSpPr>
          <p:cNvPr id="24" name="Shape 130"/>
          <p:cNvSpPr/>
          <p:nvPr/>
        </p:nvSpPr>
        <p:spPr>
          <a:xfrm>
            <a:off x="7217918" y="3465610"/>
            <a:ext cx="1752599" cy="16207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02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066800" y="971550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z="2800" b="1" dirty="0" smtClean="0">
                <a:solidFill>
                  <a:schemeClr val="tx1"/>
                </a:solidFill>
              </a:rPr>
              <a:t/>
            </a:r>
            <a:br>
              <a:rPr lang="ka-GE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rgbClr val="FF0000"/>
                </a:solidFill>
              </a:rPr>
              <a:t>არ</a:t>
            </a:r>
            <a:r>
              <a:rPr lang="ka-GE" sz="2800" b="1" dirty="0" smtClean="0">
                <a:solidFill>
                  <a:schemeClr val="tx1"/>
                </a:solidFill>
              </a:rPr>
              <a:t> </a:t>
            </a:r>
            <a:r>
              <a:rPr lang="ka-GE" sz="2800" b="1" dirty="0">
                <a:solidFill>
                  <a:schemeClr val="tx1"/>
                </a:solidFill>
              </a:rPr>
              <a:t>გადას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ka-GE" sz="2800" b="1" dirty="0">
                <a:solidFill>
                  <a:schemeClr val="tx1"/>
                </a:solidFill>
              </a:rPr>
              <a:t>ე</a:t>
            </a:r>
            <a:r>
              <a:rPr lang="ka-GE" sz="2800" dirty="0"/>
              <a:t/>
            </a:r>
            <a:br>
              <a:rPr lang="ka-GE" sz="2800" dirty="0"/>
            </a:b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4797075" cy="306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ka-GE" b="1" dirty="0" smtClean="0"/>
              <a:t>ბანერები           </a:t>
            </a:r>
            <a:r>
              <a:rPr lang="ka-GE" sz="1400" b="1" dirty="0" smtClean="0"/>
              <a:t>სოც ქსელი</a:t>
            </a:r>
          </a:p>
          <a:p>
            <a:pPr marL="76200" indent="0">
              <a:buNone/>
            </a:pPr>
            <a:r>
              <a:rPr lang="ka-GE" sz="1400" b="1" dirty="0"/>
              <a:t> </a:t>
            </a:r>
            <a:r>
              <a:rPr lang="ka-GE" sz="1400" b="1" dirty="0" smtClean="0"/>
              <a:t>                                            გარე რეკლამა</a:t>
            </a:r>
            <a:endParaRPr lang="ka-GE" sz="1400" b="1" dirty="0"/>
          </a:p>
        </p:txBody>
      </p:sp>
      <p:sp>
        <p:nvSpPr>
          <p:cNvPr id="5" name="Shape 143"/>
          <p:cNvSpPr txBox="1">
            <a:spLocks/>
          </p:cNvSpPr>
          <p:nvPr/>
        </p:nvSpPr>
        <p:spPr>
          <a:xfrm>
            <a:off x="4724399" y="1504950"/>
            <a:ext cx="3044475" cy="30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buFont typeface="Varela Round"/>
              <a:buNone/>
            </a:pPr>
            <a:endParaRPr lang="ka-G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1922" r="3158" b="35936"/>
          <a:stretch/>
        </p:blipFill>
        <p:spPr>
          <a:xfrm>
            <a:off x="1050324" y="2495550"/>
            <a:ext cx="1887735" cy="1620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22366"/>
            <a:ext cx="2416700" cy="1166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4939"/>
            <a:ext cx="1757913" cy="12342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773302" y="1809750"/>
            <a:ext cx="5107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73302" y="1962150"/>
            <a:ext cx="42709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066800" y="971550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z="2800" b="1" dirty="0" smtClean="0">
                <a:solidFill>
                  <a:schemeClr val="tx1"/>
                </a:solidFill>
              </a:rPr>
              <a:t/>
            </a:r>
            <a:br>
              <a:rPr lang="ka-GE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rgbClr val="FF0000"/>
                </a:solidFill>
              </a:rPr>
              <a:t>არ</a:t>
            </a:r>
            <a:r>
              <a:rPr lang="ka-GE" sz="2800" b="1" dirty="0" smtClean="0">
                <a:solidFill>
                  <a:schemeClr val="tx1"/>
                </a:solidFill>
              </a:rPr>
              <a:t> </a:t>
            </a:r>
            <a:r>
              <a:rPr lang="ka-GE" sz="2800" b="1" dirty="0">
                <a:solidFill>
                  <a:schemeClr val="tx1"/>
                </a:solidFill>
              </a:rPr>
              <a:t>გადას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ka-GE" sz="2800" b="1" dirty="0">
                <a:solidFill>
                  <a:schemeClr val="tx1"/>
                </a:solidFill>
              </a:rPr>
              <a:t>ე</a:t>
            </a:r>
            <a:r>
              <a:rPr lang="ka-GE" sz="2800" dirty="0"/>
              <a:t/>
            </a:r>
            <a:br>
              <a:rPr lang="ka-GE" sz="2800" dirty="0"/>
            </a:b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4797075" cy="306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endParaRPr lang="ka-GE" sz="1800" b="1" dirty="0" smtClean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ka-GE" sz="1800" b="1" dirty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ka-GE" sz="1800" b="1" dirty="0" smtClean="0">
              <a:solidFill>
                <a:srgbClr val="FF0000"/>
              </a:solidFill>
            </a:endParaRPr>
          </a:p>
          <a:p>
            <a:pPr marL="76200" indent="0">
              <a:buNone/>
            </a:pPr>
            <a:r>
              <a:rPr lang="ka-GE" sz="1800" b="1" dirty="0">
                <a:solidFill>
                  <a:srgbClr val="FF0000"/>
                </a:solidFill>
              </a:rPr>
              <a:t> </a:t>
            </a:r>
            <a:r>
              <a:rPr lang="ka-GE" sz="1800" b="1" dirty="0" smtClean="0">
                <a:solidFill>
                  <a:srgbClr val="FF0000"/>
                </a:solidFill>
              </a:rPr>
              <a:t>       </a:t>
            </a:r>
          </a:p>
          <a:p>
            <a:pPr marL="76200" indent="0">
              <a:buNone/>
            </a:pPr>
            <a:r>
              <a:rPr lang="ka-GE" sz="1800" b="1" dirty="0">
                <a:solidFill>
                  <a:srgbClr val="FF0000"/>
                </a:solidFill>
              </a:rPr>
              <a:t> </a:t>
            </a:r>
            <a:r>
              <a:rPr lang="ka-GE" sz="1800" b="1" dirty="0" smtClean="0">
                <a:solidFill>
                  <a:srgbClr val="FF0000"/>
                </a:solidFill>
              </a:rPr>
              <a:t>       </a:t>
            </a:r>
            <a:endParaRPr lang="ka-GE" sz="18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2800350"/>
            <a:ext cx="1257300" cy="1066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rot="5400000">
            <a:off x="1314450" y="1314450"/>
            <a:ext cx="1676400" cy="11430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43"/>
          <p:cNvSpPr txBox="1">
            <a:spLocks/>
          </p:cNvSpPr>
          <p:nvPr/>
        </p:nvSpPr>
        <p:spPr>
          <a:xfrm>
            <a:off x="1733550" y="2952750"/>
            <a:ext cx="99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buNone/>
            </a:pPr>
            <a:r>
              <a:rPr lang="ka-GE" sz="1050" b="1" dirty="0">
                <a:solidFill>
                  <a:schemeClr val="bg1"/>
                </a:solidFill>
              </a:rPr>
              <a:t>30-დან</a:t>
            </a:r>
          </a:p>
          <a:p>
            <a:pPr marL="76200" indent="0">
              <a:buNone/>
            </a:pPr>
            <a:r>
              <a:rPr lang="ka-GE" sz="1050" b="1" dirty="0">
                <a:solidFill>
                  <a:schemeClr val="bg1"/>
                </a:solidFill>
              </a:rPr>
              <a:t> </a:t>
            </a:r>
            <a:r>
              <a:rPr lang="ka-GE" sz="1050" b="1" dirty="0" smtClean="0">
                <a:solidFill>
                  <a:schemeClr val="bg1"/>
                </a:solidFill>
              </a:rPr>
              <a:t>60-მდე</a:t>
            </a:r>
            <a:endParaRPr lang="ka-GE" sz="1050" b="1" dirty="0">
              <a:solidFill>
                <a:schemeClr val="bg1"/>
              </a:solidFill>
            </a:endParaRPr>
          </a:p>
        </p:txBody>
      </p:sp>
      <p:sp>
        <p:nvSpPr>
          <p:cNvPr id="13" name="Shape 142"/>
          <p:cNvSpPr txBox="1">
            <a:spLocks/>
          </p:cNvSpPr>
          <p:nvPr/>
        </p:nvSpPr>
        <p:spPr>
          <a:xfrm>
            <a:off x="4827373" y="3695700"/>
            <a:ext cx="3581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 lang="ka-GE" sz="1400" dirty="0" smtClean="0"/>
          </a:p>
          <a:p>
            <a:endParaRPr lang="ka-GE" sz="1400" dirty="0"/>
          </a:p>
          <a:p>
            <a:endParaRPr lang="ka-GE" sz="1400" dirty="0" smtClean="0"/>
          </a:p>
          <a:p>
            <a:endParaRPr lang="ka-GE" sz="1400" dirty="0"/>
          </a:p>
          <a:p>
            <a:endParaRPr lang="ka-GE" sz="1400" dirty="0" smtClean="0"/>
          </a:p>
          <a:p>
            <a:r>
              <a:rPr lang="ka-GE" sz="1400" dirty="0" smtClean="0"/>
              <a:t>სოციალურ ქსელში გაჩნდება „ბანერი“    </a:t>
            </a:r>
            <a:r>
              <a:rPr lang="ka-GE" sz="1400" dirty="0" smtClean="0">
                <a:solidFill>
                  <a:srgbClr val="FF0000"/>
                </a:solidFill>
              </a:rPr>
              <a:t> 30-დან -60-მდე</a:t>
            </a:r>
          </a:p>
          <a:p>
            <a:endParaRPr lang="ka-GE" sz="1400" dirty="0">
              <a:solidFill>
                <a:srgbClr val="FF0000"/>
              </a:solidFill>
            </a:endParaRPr>
          </a:p>
          <a:p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რომელსაც რამდენიმე დღეეში მოყვება განმარტება</a:t>
            </a:r>
          </a:p>
          <a:p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30-დან 60 წლამდე მამაკაცებში ყველაზე მაღალია ჰეპატიტის გავცელების მაჩვენებელი და თუ თქვენ ამ ასაკის ხართ, არ გადადოთ ჩაიტარეთ სკრინინგი </a:t>
            </a:r>
          </a:p>
          <a:p>
            <a:endParaRPr lang="ka-GE" sz="1400" dirty="0">
              <a:solidFill>
                <a:srgbClr val="FF0000"/>
              </a:solidFill>
            </a:endParaRPr>
          </a:p>
          <a:p>
            <a:endParaRPr lang="ka-GE" sz="1400" dirty="0" smtClean="0">
              <a:solidFill>
                <a:srgbClr val="FF0000"/>
              </a:solidFill>
            </a:endParaRPr>
          </a:p>
          <a:p>
            <a:endParaRPr lang="ka-GE" sz="1400" dirty="0">
              <a:solidFill>
                <a:srgbClr val="FF0000"/>
              </a:solidFill>
            </a:endParaRPr>
          </a:p>
          <a:p>
            <a:endParaRPr lang="ka-GE" sz="1400" dirty="0" smtClean="0">
              <a:solidFill>
                <a:srgbClr val="FF0000"/>
              </a:solidFill>
            </a:endParaRPr>
          </a:p>
          <a:p>
            <a:endParaRPr lang="ka-G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3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533400" y="2724150"/>
            <a:ext cx="40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ღონისძიებები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09600" y="3638550"/>
            <a:ext cx="40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ka-GE" b="1" dirty="0">
                <a:solidFill>
                  <a:schemeClr val="tx1"/>
                </a:solidFill>
              </a:rPr>
              <a:t/>
            </a:r>
            <a:br>
              <a:rPr lang="ka-GE" b="1" dirty="0">
                <a:solidFill>
                  <a:schemeClr val="tx1"/>
                </a:solidFill>
              </a:rPr>
            </a:br>
            <a:r>
              <a:rPr lang="ka-GE" b="1" dirty="0">
                <a:solidFill>
                  <a:srgbClr val="FF0000"/>
                </a:solidFill>
              </a:rPr>
              <a:t>არ</a:t>
            </a:r>
            <a:r>
              <a:rPr lang="ka-GE" b="1" dirty="0">
                <a:solidFill>
                  <a:schemeClr val="tx1"/>
                </a:solidFill>
              </a:rPr>
              <a:t> გადას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ka-GE" b="1" dirty="0">
                <a:solidFill>
                  <a:schemeClr val="tx1"/>
                </a:solidFill>
              </a:rPr>
              <a:t>ე</a:t>
            </a:r>
            <a:r>
              <a:rPr lang="ka-GE" dirty="0"/>
              <a:t/>
            </a:r>
            <a:br>
              <a:rPr lang="ka-GE" dirty="0"/>
            </a:b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231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Palamon template</vt:lpstr>
      <vt:lpstr>Trinculo template</vt:lpstr>
      <vt:lpstr>Titania template</vt:lpstr>
      <vt:lpstr>Ursula template</vt:lpstr>
      <vt:lpstr>არ გადასCე </vt:lpstr>
      <vt:lpstr>არ გადასCე</vt:lpstr>
      <vt:lpstr>ყოველდღიურად უამრავ აქტივობას ვახორციელებთ, ერთმანეთს გადავცემთ დადებით თუ უარყოფით ემოციებს, შეგრძნებებს, ცოდნას, გამოცდილებას, იდეებს და ა.შ    </vt:lpstr>
      <vt:lpstr>არ გადასCე</vt:lpstr>
      <vt:lpstr>PowerPoint Presentation</vt:lpstr>
      <vt:lpstr>ვიდეო რგოლი</vt:lpstr>
      <vt:lpstr> არ გადასCე </vt:lpstr>
      <vt:lpstr> არ გადასCე </vt:lpstr>
      <vt:lpstr>ღონისძიებები</vt:lpstr>
      <vt:lpstr> არ გადასCე </vt:lpstr>
      <vt:lpstr>40 034 </vt:lpstr>
      <vt:lpstr> არ გადასCე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არ გადასCე</dc:title>
  <dc:creator>Salome Goginashvili</dc:creator>
  <cp:lastModifiedBy>Salome Goginashvili</cp:lastModifiedBy>
  <cp:revision>22</cp:revision>
  <dcterms:modified xsi:type="dcterms:W3CDTF">2018-03-27T13:06:54Z</dcterms:modified>
</cp:coreProperties>
</file>